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61"/>
  </p:notesMasterIdLst>
  <p:sldIdLst>
    <p:sldId id="262" r:id="rId2"/>
    <p:sldId id="365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25" r:id="rId18"/>
    <p:sldId id="326" r:id="rId19"/>
    <p:sldId id="327" r:id="rId20"/>
    <p:sldId id="328" r:id="rId21"/>
    <p:sldId id="329" r:id="rId22"/>
    <p:sldId id="331" r:id="rId23"/>
    <p:sldId id="332" r:id="rId24"/>
    <p:sldId id="330" r:id="rId25"/>
    <p:sldId id="333" r:id="rId26"/>
    <p:sldId id="380" r:id="rId27"/>
    <p:sldId id="334" r:id="rId28"/>
    <p:sldId id="335" r:id="rId29"/>
    <p:sldId id="352" r:id="rId30"/>
    <p:sldId id="351" r:id="rId31"/>
    <p:sldId id="336" r:id="rId32"/>
    <p:sldId id="337" r:id="rId33"/>
    <p:sldId id="339" r:id="rId34"/>
    <p:sldId id="340" r:id="rId35"/>
    <p:sldId id="338" r:id="rId36"/>
    <p:sldId id="341" r:id="rId37"/>
    <p:sldId id="323" r:id="rId38"/>
    <p:sldId id="342" r:id="rId39"/>
    <p:sldId id="345" r:id="rId40"/>
    <p:sldId id="346" r:id="rId41"/>
    <p:sldId id="343" r:id="rId42"/>
    <p:sldId id="344" r:id="rId43"/>
    <p:sldId id="324" r:id="rId44"/>
    <p:sldId id="347" r:id="rId45"/>
    <p:sldId id="348" r:id="rId46"/>
    <p:sldId id="266" r:id="rId47"/>
    <p:sldId id="354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3" r:id="rId56"/>
    <p:sldId id="364" r:id="rId57"/>
    <p:sldId id="271" r:id="rId58"/>
    <p:sldId id="304" r:id="rId59"/>
    <p:sldId id="30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78"/>
    <p:restoredTop sz="94631"/>
  </p:normalViewPr>
  <p:slideViewPr>
    <p:cSldViewPr snapToGrid="0" snapToObjects="1">
      <p:cViewPr>
        <p:scale>
          <a:sx n="95" d="100"/>
          <a:sy n="95" d="100"/>
        </p:scale>
        <p:origin x="53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Windows-1252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ISO/IEC_8859-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8859-3" TargetMode="External"/><Relationship Id="rId4" Type="http://schemas.openxmlformats.org/officeDocument/2006/relationships/hyperlink" Target="https://en.wikipedia.org/wiki/ISO_8859-5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ISO_8859-2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glossary.html#term-text-encoding" TargetMode="External"/><Relationship Id="rId4" Type="http://schemas.openxmlformats.org/officeDocument/2006/relationships/hyperlink" Target="https://docs.python.org/3/library/codecs.html#module-codecs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cs.python.org/3/library/locale.html#locale.getpreferredencoding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en.wikipedia.org/wiki/Function_(mathematics)" TargetMode="External"/><Relationship Id="rId3" Type="http://schemas.openxmlformats.org/officeDocument/2006/relationships/hyperlink" Target="https://en.wikipedia.org/wiki/Data_(computing)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Text in Databases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www.pg4e.com/lectures/04-Text.sql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65709" y="5436205"/>
            <a:ext cx="5695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/docs/11/functions-</a:t>
            </a:r>
            <a:r>
              <a:rPr lang="en-US" dirty="0" err="1"/>
              <a:t>string.html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09" y="330559"/>
            <a:ext cx="8706138" cy="48935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"/>
          <a:stretch/>
        </p:blipFill>
        <p:spPr>
          <a:xfrm>
            <a:off x="1429165" y="1075765"/>
            <a:ext cx="8606119" cy="41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7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635" y="578223"/>
            <a:ext cx="62504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textfun_b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(content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9895" y="3213847"/>
            <a:ext cx="10248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'),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               0 |            </a:t>
            </a:r>
            <a:r>
              <a:rPr lang="de-DE" b="1" dirty="0" smtClean="0">
                <a:latin typeface="Courier" charset="0"/>
                <a:ea typeface="Courier" charset="0"/>
                <a:cs typeface="Courier" charset="0"/>
              </a:rPr>
              <a:t>8192</a:t>
            </a:r>
            <a:endParaRPr lang="de-DE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7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7505" y="2382605"/>
            <a:ext cx="68018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(content)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CASE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(random() &lt; 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0.5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THEN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www.pg4e.com/neon/</a:t>
            </a:r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www.pg4e.com/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mr-IN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END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|| </a:t>
            </a:r>
            <a:r>
              <a:rPr lang="mr-IN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20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1635" y="4329953"/>
            <a:ext cx="10248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'),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          </a:t>
            </a:r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6832128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|          </a:t>
            </a:r>
            <a:r>
              <a:rPr lang="cs-CZ" b="1" dirty="0">
                <a:latin typeface="Courier" charset="0"/>
                <a:ea typeface="Courier" charset="0"/>
                <a:cs typeface="Courier" charset="0"/>
              </a:rPr>
              <a:t>8585216</a:t>
            </a:r>
            <a:endParaRPr lang="de-DE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1635" y="712257"/>
            <a:ext cx="10248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'),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               0 |            </a:t>
            </a:r>
            <a:r>
              <a:rPr lang="de-DE" b="1" dirty="0" smtClean="0">
                <a:latin typeface="Courier" charset="0"/>
                <a:ea typeface="Courier" charset="0"/>
                <a:cs typeface="Courier" charset="0"/>
              </a:rPr>
              <a:t>8192</a:t>
            </a:r>
            <a:endParaRPr lang="de-DE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14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1635" y="442793"/>
            <a:ext cx="1024831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content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LIMIT 5;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content      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www.pg4e.com/LEMONS/100000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www.pg4e.com/LEMONS/100001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www.pg4e.com/neon/100002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www.pg4e.com/LEMONS/100003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www.pg4e.com/LEMONS/100004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'),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    6832128 |         5931008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28091" y="4413111"/>
            <a:ext cx="68018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(content)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CASE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(random() &lt; 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0.5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THEN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www.pg4e.com/neon/</a:t>
            </a:r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www.pg4e.com/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mr-IN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END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|| </a:t>
            </a:r>
            <a:r>
              <a:rPr lang="mr-IN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20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0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2017" y="766481"/>
            <a:ext cx="1055288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explain analyze SELECT content FROM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content LIKE </a:t>
            </a:r>
            <a:r>
              <a:rPr lang="en-U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'%racing%'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16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Scan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on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16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(content ~~ '%racing%'::text)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100001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Execution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Time: 10.271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SELECT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FROM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LIKE </a:t>
            </a:r>
            <a:r>
              <a:rPr lang="pl-PL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pl-PL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racing</a:t>
            </a:r>
            <a:r>
              <a:rPr lang="pl-PL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%';</a:t>
            </a:r>
          </a:p>
          <a:p>
            <a:r>
              <a:rPr lang="en-US" sz="16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Index 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Only Scan using 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textfun_b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on </a:t>
            </a:r>
            <a:r>
              <a:rPr lang="en-US" sz="16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endParaRPr lang="en-US" sz="16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Index Cond: ((content &gt;= 'racing'::text) AND (content &lt; '</a:t>
            </a:r>
            <a:r>
              <a:rPr lang="en-US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racinh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'::text))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Filter: (content ~~ 'racing%'::text)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Heap Fetches: 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Execution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Time: 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0.011 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sz="16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SELECT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FROM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ILIKE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racing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%';</a:t>
            </a:r>
          </a:p>
          <a:p>
            <a:r>
              <a:rPr lang="en-US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Scan on </a:t>
            </a:r>
            <a:r>
              <a:rPr lang="en-US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Filter: (content ~~* 'racing%'::text)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100001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Execution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Time: </a:t>
            </a:r>
            <a:r>
              <a:rPr lang="en-U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29.958 </a:t>
            </a:r>
            <a:r>
              <a:rPr lang="en-US" sz="1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79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8228" y="726140"/>
            <a:ext cx="1064906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explain analyze SELECT content FROM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content </a:t>
            </a:r>
            <a:endParaRPr lang="en-US" sz="20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  LIKE 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'%150000</a:t>
            </a:r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%';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Scan on </a:t>
            </a:r>
            <a:r>
              <a:rPr lang="en-US" sz="20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~~ '%150000%'::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100000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Execution 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Time: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14.923 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20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SELECT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FROM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pl-PL" sz="20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pl-PL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LIKE 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'%150000%' </a:t>
            </a:r>
            <a:r>
              <a:rPr lang="pl-PL" sz="20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LIMIT 1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Limit  (cost=0.00..208.40 rows=1 width=33)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-&gt;  </a:t>
            </a:r>
            <a:r>
              <a:rPr lang="en-US" sz="20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Scan on </a:t>
            </a:r>
            <a:r>
              <a:rPr lang="en-US" sz="20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endParaRPr lang="en-US" sz="20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~~ '%150000%'::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Rows Removed by Filter: </a:t>
            </a:r>
            <a:r>
              <a:rPr lang="en-US" sz="20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50000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0.116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Execution Time: </a:t>
            </a:r>
            <a:r>
              <a:rPr lang="en-US" sz="20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8.732 </a:t>
            </a:r>
            <a:r>
              <a:rPr lang="en-US" sz="20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20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95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6793" y="336175"/>
            <a:ext cx="919514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explain analyze SELECT content FROM textfun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discuss-&gt; WHERE 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content IN ('http://www.pg4e.com/neon/150000',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diacuss-&gt; 'https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://www.pg4e.com/neon/150000');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                                           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Index Only Scan using textfun_b on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textfun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Index Cond: </a:t>
            </a:r>
            <a:r>
              <a:rPr lang="is-I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(content = ANY ('{http://www.pg4e.com/neon/150000</a:t>
            </a:r>
            <a:r>
              <a:rPr lang="is-IS" sz="16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is-I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16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                    https</a:t>
            </a:r>
            <a:r>
              <a:rPr lang="is-I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://www.pg4e.com/neon/150000}'::text[]))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Execution Time: </a:t>
            </a:r>
            <a:r>
              <a:rPr lang="is-I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0.036 ms</a:t>
            </a:r>
          </a:p>
          <a:p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explain analyze SELECT content FROM textfun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discuss-&gt; WHERE 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content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discuss-&gt; IN </a:t>
            </a:r>
            <a:r>
              <a:rPr lang="is-I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(SELECT content FROM textfun WHERE content LIKE '%150000%')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 Nested Loop</a:t>
            </a: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   -&gt;  HashAggregate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Group Key: textfun_1.content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-&gt;  </a:t>
            </a:r>
            <a:r>
              <a:rPr lang="is-I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 Scan 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on textfun </a:t>
            </a:r>
            <a:r>
              <a:rPr lang="is-IS" sz="16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textfun_1</a:t>
            </a:r>
            <a:endParaRPr lang="is-IS" sz="1600" b="1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      Filter: (content ~~ '%150000%'::text)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      </a:t>
            </a:r>
            <a:r>
              <a:rPr lang="is-I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Rows Removed by Filter: 100000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-&gt;  Index Only Scan using textfun_b on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textfun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Index Cond: (content = </a:t>
            </a:r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textfun_1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.content)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Execution Time: </a:t>
            </a:r>
            <a:r>
              <a:rPr lang="is-I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14.302 </a:t>
            </a:r>
            <a:r>
              <a:rPr lang="is-IS" sz="16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is-IS" sz="16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538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Sets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https://www.py4e.com/lessons/network</a:t>
            </a:r>
          </a:p>
        </p:txBody>
      </p:sp>
    </p:spTree>
    <p:extLst>
      <p:ext uri="{BB962C8B-B14F-4D97-AF65-F5344CB8AC3E}">
        <p14:creationId xmlns:p14="http://schemas.microsoft.com/office/powerpoint/2010/main" val="142900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3708400" cy="4733318"/>
          </a:xfrm>
        </p:spPr>
        <p:txBody>
          <a:bodyPr/>
          <a:lstStyle/>
          <a:p>
            <a:r>
              <a:rPr lang="en-US" dirty="0" smtClean="0"/>
              <a:t>American Standard Code for </a:t>
            </a:r>
            <a:r>
              <a:rPr lang="en-US" smtClean="0"/>
              <a:t>Information Interchange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45857"/>
            <a:ext cx="6083299" cy="4858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50668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/wiki/ASCII</a:t>
            </a:r>
          </a:p>
          <a:p>
            <a:r>
              <a:rPr lang="en-US" dirty="0"/>
              <a:t>http://</a:t>
            </a:r>
            <a:r>
              <a:rPr lang="en-US" dirty="0" err="1"/>
              <a:t>www.catonmat.net</a:t>
            </a:r>
            <a:r>
              <a:rPr lang="en-US" dirty="0"/>
              <a:t>/download/</a:t>
            </a:r>
            <a:r>
              <a:rPr lang="en-US" dirty="0" err="1"/>
              <a:t>ascii</a:t>
            </a:r>
            <a:r>
              <a:rPr lang="en-US" dirty="0"/>
              <a:t>-cheat-</a:t>
            </a:r>
            <a:r>
              <a:rPr lang="en-US" dirty="0" err="1"/>
              <a:t>sheet.png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88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Simple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5919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"In the old days" - each </a:t>
            </a:r>
            <a:r>
              <a:rPr lang="en-US" sz="2400" dirty="0"/>
              <a:t>character is represented by a number between 0 and </a:t>
            </a:r>
            <a:r>
              <a:rPr lang="en-US" sz="2400" dirty="0" smtClean="0"/>
              <a:t>127 stored </a:t>
            </a:r>
            <a:r>
              <a:rPr lang="en-US" sz="2400" dirty="0"/>
              <a:t>in 8 bits of memory </a:t>
            </a:r>
          </a:p>
          <a:p>
            <a:r>
              <a:rPr lang="en-US" sz="2400" dirty="0"/>
              <a:t>We refer to "8 bits of memory as a "byte" of </a:t>
            </a:r>
            <a:r>
              <a:rPr lang="en-US" sz="2400" dirty="0" smtClean="0"/>
              <a:t>memory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ascii</a:t>
            </a:r>
            <a:r>
              <a:rPr lang="en-US" sz="2400" dirty="0" smtClean="0"/>
              <a:t>() function tells us the numeric value of a single ASCII character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chr</a:t>
            </a:r>
            <a:r>
              <a:rPr lang="en-US" sz="2400" dirty="0" smtClean="0"/>
              <a:t>() function maps from an integer to a character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406846" y="3981443"/>
            <a:ext cx="9946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('H'),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('e'),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('l'),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(42);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-------+-------+-------+-----+-----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72 |   101 |   108 | H   | *</a:t>
            </a:r>
          </a:p>
        </p:txBody>
      </p:sp>
    </p:spTree>
    <p:extLst>
      <p:ext uri="{BB962C8B-B14F-4D97-AF65-F5344CB8AC3E}">
        <p14:creationId xmlns:p14="http://schemas.microsoft.com/office/powerpoint/2010/main" val="114253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Test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0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0"/>
          <a:stretch/>
        </p:blipFill>
        <p:spPr>
          <a:xfrm>
            <a:off x="2995841" y="2199340"/>
            <a:ext cx="8582824" cy="33782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3946" y="730070"/>
            <a:ext cx="9946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('H'),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('e'),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('l'),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(42);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-------+-------+-------+-----+-----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72 |   101 |   108 | H   | 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3946" y="2702859"/>
            <a:ext cx="1541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the 1960s and 1970s, we just assumed that one byte was one character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9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127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5030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 be "more international" they defined characters 128-255 but inconsistently</a:t>
            </a:r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en.wikipedia.org/wiki/ISO/IEC_8859-1</a:t>
            </a:r>
            <a:r>
              <a:rPr lang="en-US" sz="2400" dirty="0" smtClean="0"/>
              <a:t> (latin1)</a:t>
            </a:r>
          </a:p>
          <a:p>
            <a:pPr lvl="1"/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en.m.wikipedia.org/wiki/Windows-1252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08" y="3017900"/>
            <a:ext cx="6787587" cy="2885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38242" y="3107712"/>
            <a:ext cx="24421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Don't cut and paste code or text from PDFs </a:t>
            </a:r>
            <a:r>
              <a:rPr lang="en-US" sz="3200" dirty="0" smtClean="0">
                <a:solidFill>
                  <a:srgbClr val="FF0000"/>
                </a:solidFill>
                <a:sym typeface="Wingdings"/>
              </a:rPr>
              <a:t>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899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even more international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needed more than 128 new characters globally so 128-255 could mean different things based on context</a:t>
            </a:r>
          </a:p>
          <a:p>
            <a:pPr lvl="1"/>
            <a:r>
              <a:rPr lang="en-US" dirty="0">
                <a:hlinkClick r:id="rId2" tooltip="ISO 8859-2"/>
              </a:rPr>
              <a:t>ISO 8859-2</a:t>
            </a:r>
            <a:r>
              <a:rPr lang="en-US" dirty="0"/>
              <a:t> for Eastern European languages </a:t>
            </a:r>
            <a:endParaRPr lang="en-US" dirty="0" smtClean="0"/>
          </a:p>
          <a:p>
            <a:pPr lvl="1"/>
            <a:r>
              <a:rPr lang="mr-IN" dirty="0">
                <a:hlinkClick r:id="rId3"/>
              </a:rPr>
              <a:t>ISO 8859-3</a:t>
            </a:r>
            <a:r>
              <a:rPr lang="en-US" dirty="0"/>
              <a:t> for Turkish, Maltese and </a:t>
            </a:r>
            <a:r>
              <a:rPr lang="en-US" dirty="0" smtClean="0"/>
              <a:t>Esperanto</a:t>
            </a:r>
          </a:p>
          <a:p>
            <a:pPr lvl="1"/>
            <a:r>
              <a:rPr lang="en-US" dirty="0">
                <a:hlinkClick r:id="rId4"/>
              </a:rPr>
              <a:t>ISO 8859-5</a:t>
            </a:r>
            <a:r>
              <a:rPr lang="en-US" dirty="0"/>
              <a:t> for Cyrillic </a:t>
            </a:r>
          </a:p>
          <a:p>
            <a:r>
              <a:rPr lang="en-US" dirty="0" smtClean="0"/>
              <a:t>But these were not self-documenting you needed to know the character set outside the data of the file ---- Confusion</a:t>
            </a:r>
          </a:p>
        </p:txBody>
      </p:sp>
    </p:spTree>
    <p:extLst>
      <p:ext uri="{BB962C8B-B14F-4D97-AF65-F5344CB8AC3E}">
        <p14:creationId xmlns:p14="http://schemas.microsoft.com/office/powerpoint/2010/main" val="149056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Unicode </a:t>
            </a:r>
            <a:r>
              <a:rPr lang="mr-IN" dirty="0" smtClean="0"/>
              <a:t>–</a:t>
            </a:r>
            <a:r>
              <a:rPr lang="en-US" dirty="0" smtClean="0"/>
              <a:t> All Characters in One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Unicode is 32 / 21 bits (long story)</a:t>
            </a:r>
          </a:p>
          <a:p>
            <a:r>
              <a:rPr lang="is-IS" dirty="0" smtClean="0"/>
              <a:t>Unicode 12.1</a:t>
            </a:r>
          </a:p>
          <a:p>
            <a:pPr lvl="1"/>
            <a:r>
              <a:rPr lang="en-US" dirty="0" smtClean="0"/>
              <a:t>137,000 characters </a:t>
            </a:r>
          </a:p>
          <a:p>
            <a:pPr lvl="1"/>
            <a:r>
              <a:rPr lang="en-US" dirty="0" smtClean="0"/>
              <a:t>150 character sets</a:t>
            </a:r>
            <a:endParaRPr lang="is-I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35852" y="5060006"/>
            <a:ext cx="561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List_of_Unicode_characters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2747" y="3761255"/>
            <a:ext cx="7669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(231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),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(20013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-----+-----+-----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  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ç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  |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中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74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94" y="440211"/>
            <a:ext cx="9351800" cy="5678588"/>
          </a:xfrm>
          <a:prstGeom prst="rect">
            <a:avLst/>
          </a:prstGeom>
        </p:spPr>
      </p:pic>
      <p:sp>
        <p:nvSpPr>
          <p:cNvPr id="6" name="TextBox 5" descr="http://unicode.org/charts/&#10;" title="Screen shot of http://unicode.org/charts/"/>
          <p:cNvSpPr txBox="1"/>
          <p:nvPr/>
        </p:nvSpPr>
        <p:spPr>
          <a:xfrm>
            <a:off x="7476564" y="1734671"/>
            <a:ext cx="269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unicode.org</a:t>
            </a:r>
            <a:r>
              <a:rPr lang="en-US" dirty="0"/>
              <a:t>/charts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34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can't afford 32 bit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110362"/>
          </a:xfrm>
        </p:spPr>
        <p:txBody>
          <a:bodyPr>
            <a:normAutofit/>
          </a:bodyPr>
          <a:lstStyle/>
          <a:p>
            <a:r>
              <a:rPr lang="en-US" dirty="0" smtClean="0"/>
              <a:t>UTF-8 is a compression scheme for Unicode</a:t>
            </a:r>
          </a:p>
          <a:p>
            <a:pPr lvl="1"/>
            <a:r>
              <a:rPr lang="en-US" dirty="0" smtClean="0"/>
              <a:t>Represents 21 bits in 8-32 bits</a:t>
            </a:r>
          </a:p>
          <a:p>
            <a:pPr lvl="1"/>
            <a:r>
              <a:rPr lang="en-US" dirty="0" smtClean="0"/>
              <a:t>0-128 are </a:t>
            </a:r>
            <a:br>
              <a:rPr lang="en-US" dirty="0" smtClean="0"/>
            </a:br>
            <a:r>
              <a:rPr lang="en-US" dirty="0" smtClean="0"/>
              <a:t>ASCII</a:t>
            </a:r>
          </a:p>
          <a:p>
            <a:pPr lvl="1"/>
            <a:r>
              <a:rPr lang="en-US" dirty="0" smtClean="0"/>
              <a:t>128-255 are </a:t>
            </a:r>
            <a:br>
              <a:rPr lang="en-US" dirty="0" smtClean="0"/>
            </a:br>
            <a:r>
              <a:rPr lang="en-US" dirty="0" smtClean="0"/>
              <a:t>signals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328628"/>
            <a:ext cx="357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/wiki/UTF-8</a:t>
            </a:r>
          </a:p>
        </p:txBody>
      </p:sp>
      <p:pic>
        <p:nvPicPr>
          <p:cNvPr id="5" name="Picture 4" title="Image from Wikipedia showing 1-4 byte format of UTF-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45" y="2944735"/>
            <a:ext cx="7273365" cy="20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5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</a:t>
            </a:r>
            <a:r>
              <a:rPr lang="mr-IN" dirty="0" smtClean="0"/>
              <a:t>–</a:t>
            </a:r>
            <a:r>
              <a:rPr lang="en-US" dirty="0" smtClean="0"/>
              <a:t> the final frontier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6650" y="1976717"/>
            <a:ext cx="1023870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char_length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('学习管理'),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octet_length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('学习管理'), 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discuss-&gt;  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bit_length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('学习管理'),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('学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char_length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octet_length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bit_length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-------------+--------------+------------+-------</a:t>
            </a: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           4 |           12 |         96 | 23398</a:t>
            </a:r>
          </a:p>
          <a:p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7701" y="4680929"/>
            <a:ext cx="46875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4400" b="1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r>
              <a:rPr lang="en-US" sz="4400" b="1" dirty="0" smtClean="0">
                <a:latin typeface="Verdana" charset="0"/>
                <a:ea typeface="Verdana" charset="0"/>
                <a:cs typeface="Verdana" charset="0"/>
              </a:rPr>
              <a:t> for Unicode</a:t>
            </a:r>
            <a:endParaRPr lang="en-US" sz="4400" b="1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23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UTF-8 In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Pure ASCII </a:t>
            </a:r>
            <a:r>
              <a:rPr lang="en-US" dirty="0" smtClean="0"/>
              <a:t>is UTF-8 / </a:t>
            </a:r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/>
              <a:t>c</a:t>
            </a:r>
            <a:r>
              <a:rPr lang="en-US" dirty="0" smtClean="0"/>
              <a:t>onversion needed</a:t>
            </a:r>
            <a:endParaRPr lang="en-US" dirty="0" smtClean="0"/>
          </a:p>
          <a:p>
            <a:r>
              <a:rPr lang="en-US" dirty="0" smtClean="0"/>
              <a:t>Partial auto convert of</a:t>
            </a:r>
          </a:p>
          <a:p>
            <a:pPr lvl="1"/>
            <a:r>
              <a:rPr lang="en-US" dirty="0" smtClean="0"/>
              <a:t>Latin-1</a:t>
            </a:r>
          </a:p>
          <a:p>
            <a:pPr lvl="1"/>
            <a:r>
              <a:rPr lang="en-US" dirty="0" smtClean="0"/>
              <a:t>1252</a:t>
            </a:r>
            <a:endParaRPr lang="en-US" dirty="0"/>
          </a:p>
        </p:txBody>
      </p:sp>
      <p:pic>
        <p:nvPicPr>
          <p:cNvPr id="4" name="Picture 3" title="Image from Wikipedia showing 1-4 byte format of UTF-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45" y="3294359"/>
            <a:ext cx="7707455" cy="21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7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UTF-8 Is Dominant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UTF-8 is 94% of</a:t>
            </a:r>
            <a:br>
              <a:rPr lang="en-US" dirty="0" smtClean="0"/>
            </a:br>
            <a:r>
              <a:rPr lang="en-US" dirty="0" smtClean="0"/>
              <a:t>all web pages </a:t>
            </a:r>
            <a:br>
              <a:rPr lang="en-US" dirty="0" smtClean="0"/>
            </a:br>
            <a:r>
              <a:rPr lang="en-US" dirty="0" smtClean="0"/>
              <a:t>in 2019</a:t>
            </a:r>
            <a:endParaRPr lang="en-US" dirty="0"/>
          </a:p>
        </p:txBody>
      </p:sp>
      <p:pic>
        <p:nvPicPr>
          <p:cNvPr id="5" name="Picture 4" descr="UTF-8 grows from 0% adoption in 2001 to 65% adoption in 2012.  In 2012 ASCII is the second most populat at 18%.  Of course ASCII is also UTF-8.  Latin-1 / 1252 Europe was 10% - which of mostly convertable.  This smooth adoption is why UTF-8 is about 94% in 2019." title="A graph of UTF-8 Adoption from 2000-20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82" y="1327168"/>
            <a:ext cx="6575612" cy="3851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0148" y="5403903"/>
            <a:ext cx="5524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https://w3techs.com/technologies/details/en-utf8/all/all</a:t>
            </a:r>
          </a:p>
        </p:txBody>
      </p:sp>
    </p:spTree>
    <p:extLst>
      <p:ext uri="{BB962C8B-B14F-4D97-AF65-F5344CB8AC3E}">
        <p14:creationId xmlns:p14="http://schemas.microsoft.com/office/powerpoint/2010/main" val="615652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06" y="0"/>
            <a:ext cx="9408890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4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can't really explore performance if we only have 5 records</a:t>
            </a:r>
          </a:p>
          <a:p>
            <a:r>
              <a:rPr lang="en-US" dirty="0" smtClean="0"/>
              <a:t>So before we play a bit with performance, we need to make up a bunch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42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7059" y="1775012"/>
            <a:ext cx="78374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en-US" sz="32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SHOW SERVER_ENCODING;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server_encoding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-----------------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 UTF8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(1 row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46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Sets </a:t>
            </a:r>
            <a:r>
              <a:rPr lang="en-US" dirty="0"/>
              <a:t>In Python</a:t>
            </a:r>
            <a:br>
              <a:rPr lang="en-US" dirty="0"/>
            </a:br>
            <a:r>
              <a:rPr lang="en-US" sz="2400" dirty="0"/>
              <a:t>https://www.py4e.com/lessons/network</a:t>
            </a:r>
          </a:p>
        </p:txBody>
      </p:sp>
    </p:spTree>
    <p:extLst>
      <p:ext uri="{BB962C8B-B14F-4D97-AF65-F5344CB8AC3E}">
        <p14:creationId xmlns:p14="http://schemas.microsoft.com/office/powerpoint/2010/main" val="318146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3 and Unicode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5455024" cy="4733318"/>
          </a:xfrm>
        </p:spPr>
        <p:txBody>
          <a:bodyPr>
            <a:noAutofit/>
          </a:bodyPr>
          <a:lstStyle/>
          <a:p>
            <a:r>
              <a:rPr lang="en-US" sz="2800" dirty="0" smtClean="0"/>
              <a:t>Strings in memory are Unicode</a:t>
            </a:r>
          </a:p>
          <a:p>
            <a:r>
              <a:rPr lang="en-US" sz="2800" dirty="0" smtClean="0"/>
              <a:t>The "bytes" type is for 8-bit characters</a:t>
            </a:r>
            <a:endParaRPr lang="en-US" sz="2800" dirty="0"/>
          </a:p>
          <a:p>
            <a:r>
              <a:rPr lang="en-US" sz="2800" dirty="0" smtClean="0"/>
              <a:t>Strings "at rest" are generally stored UTF-8 for space and interoperability</a:t>
            </a:r>
          </a:p>
          <a:p>
            <a:pPr lvl="1"/>
            <a:r>
              <a:rPr lang="en-US" sz="2200" dirty="0" smtClean="0"/>
              <a:t>Files</a:t>
            </a:r>
          </a:p>
          <a:p>
            <a:pPr lvl="1"/>
            <a:r>
              <a:rPr lang="en-US" sz="2200" dirty="0" smtClean="0"/>
              <a:t>Network resources</a:t>
            </a:r>
          </a:p>
          <a:p>
            <a:pPr lvl="1"/>
            <a:r>
              <a:rPr lang="en-US" sz="2200" dirty="0" smtClean="0"/>
              <a:t>Database tables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7269026" y="1247257"/>
            <a:ext cx="40847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2060123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87153" y="1169893"/>
            <a:ext cx="2151529" cy="448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PYTHON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STRINGS</a:t>
            </a:r>
          </a:p>
          <a:p>
            <a:pPr algn="ctr"/>
            <a:endParaRPr lang="en-US" sz="2400" dirty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UNICODE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Cloud 4"/>
          <p:cNvSpPr/>
          <p:nvPr/>
        </p:nvSpPr>
        <p:spPr>
          <a:xfrm>
            <a:off x="9305363" y="1564341"/>
            <a:ext cx="2178423" cy="1559859"/>
          </a:xfrm>
          <a:prstGeom prst="clou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 NETWORK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800101" y="2344271"/>
            <a:ext cx="1775011" cy="165398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 FILE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9435350" y="3818965"/>
            <a:ext cx="1775011" cy="165398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15454" y="2844052"/>
            <a:ext cx="21716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575112" y="3536576"/>
            <a:ext cx="2212041" cy="134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065929" y="3321423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65929" y="2595281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938682" y="2097741"/>
            <a:ext cx="246081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916270" y="2743200"/>
            <a:ext cx="2483224" cy="448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463116" y="2572871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463116" y="1846729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956610" y="4397190"/>
            <a:ext cx="246081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934198" y="5042649"/>
            <a:ext cx="2483224" cy="448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481044" y="4872320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481044" y="4146178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169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 File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9906" y="1433397"/>
            <a:ext cx="101121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open(file, mode='r', buffering=-1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encoding=None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, errors=None, newline=None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 err="1">
                <a:latin typeface="Courier" charset="0"/>
                <a:ea typeface="Courier" charset="0"/>
                <a:cs typeface="Courier" charset="0"/>
              </a:rPr>
              <a:t>closefd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=True, opener=None)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436204"/>
            <a:ext cx="6584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docs.python.org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/3/library/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functions.html#open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46095" y="3255935"/>
            <a:ext cx="89736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Verdana" charset="0"/>
                <a:ea typeface="Verdana" charset="0"/>
                <a:cs typeface="Verdana" charset="0"/>
              </a:rPr>
              <a:t>encoding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is the name of the encoding used to decode or encode the file. This should only be used in text mode. The default encoding is platform dependent (whatever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2" tooltip="locale.getpreferredencoding"/>
              </a:rPr>
              <a:t>locale.getpreferredencoding()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returns), but any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3"/>
              </a:rPr>
              <a:t>text encoding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supported by Python can be used. See the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4" tooltip="codecs: Encode and decode data and streams."/>
              </a:rPr>
              <a:t>codecs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module for the list of supported encodings.</a:t>
            </a:r>
          </a:p>
        </p:txBody>
      </p:sp>
    </p:spTree>
    <p:extLst>
      <p:ext uri="{BB962C8B-B14F-4D97-AF65-F5344CB8AC3E}">
        <p14:creationId xmlns:p14="http://schemas.microsoft.com/office/powerpoint/2010/main" val="1178444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Network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222856"/>
          </a:xfrm>
        </p:spPr>
        <p:txBody>
          <a:bodyPr>
            <a:noAutofit/>
          </a:bodyPr>
          <a:lstStyle/>
          <a:p>
            <a:r>
              <a:rPr lang="en-US" sz="2400" dirty="0" smtClean="0"/>
              <a:t>When </a:t>
            </a:r>
            <a:r>
              <a:rPr lang="en-US" sz="2400" dirty="0"/>
              <a:t>we read data from an </a:t>
            </a:r>
            <a:r>
              <a:rPr lang="en-US" sz="2400" dirty="0" smtClean="0"/>
              <a:t>network resource</a:t>
            </a:r>
            <a:r>
              <a:rPr lang="en-US" sz="2400" dirty="0"/>
              <a:t>, we must decode it based on the character set so it is properly represented in Python 3 as a </a:t>
            </a:r>
            <a:r>
              <a:rPr lang="en-US" sz="2400" dirty="0" smtClean="0"/>
              <a:t>UNICODE string</a:t>
            </a:r>
            <a:endParaRPr lang="en-US" sz="2400" dirty="0"/>
          </a:p>
        </p:txBody>
      </p:sp>
      <p:sp>
        <p:nvSpPr>
          <p:cNvPr id="4" name="Shape 661"/>
          <p:cNvSpPr txBox="1"/>
          <p:nvPr/>
        </p:nvSpPr>
        <p:spPr>
          <a:xfrm>
            <a:off x="2653331" y="2796988"/>
            <a:ext cx="7447259" cy="25684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data =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data.</a:t>
            </a:r>
            <a:r>
              <a:rPr lang="en-US" sz="2400" b="1" i="0" u="none" strike="noStrike" cap="none" dirty="0" err="1" smtClean="0">
                <a:solidFill>
                  <a:srgbClr val="0070C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n-US" sz="2400" b="1" dirty="0" smtClean="0"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dirty="0" smtClean="0"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400" b="1" dirty="0" err="1" smtClean="0"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400" b="1" dirty="0" smtClean="0"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400" b="1" i="0" u="none" strike="noStrike" cap="none" dirty="0"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54280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interact with a database from Python all conversion between Unicode and UTF-8 is done implicitly</a:t>
            </a:r>
          </a:p>
          <a:p>
            <a:r>
              <a:rPr lang="en-US" dirty="0" smtClean="0"/>
              <a:t>The </a:t>
            </a:r>
            <a:r>
              <a:rPr lang="en-US" dirty="0"/>
              <a:t>Python database connector (i.e. </a:t>
            </a:r>
            <a:r>
              <a:rPr lang="en-US" dirty="0" smtClean="0"/>
              <a:t>psycopg2) knows the internal storage format of the database and automatically handles all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07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87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17765" y="5409310"/>
            <a:ext cx="5325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en.wikipedia.org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/wiki/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Hash_function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51212" y="1465292"/>
            <a:ext cx="93501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A </a:t>
            </a:r>
            <a:r>
              <a:rPr lang="en-US" sz="4000" b="1" dirty="0">
                <a:latin typeface="Verdana" charset="0"/>
                <a:ea typeface="Verdana" charset="0"/>
                <a:cs typeface="Verdana" charset="0"/>
              </a:rPr>
              <a:t>hash function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is any 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  <a:hlinkClick r:id="rId2" tooltip="Function (mathematics)"/>
              </a:rPr>
              <a:t>function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that can be used to map 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  <a:hlinkClick r:id="rId3" tooltip="Data (computing)"/>
              </a:rPr>
              <a:t>data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of arbitrary size onto data of a fixed size.</a:t>
            </a:r>
          </a:p>
        </p:txBody>
      </p:sp>
    </p:spTree>
    <p:extLst>
      <p:ext uri="{BB962C8B-B14F-4D97-AF65-F5344CB8AC3E}">
        <p14:creationId xmlns:p14="http://schemas.microsoft.com/office/powerpoint/2010/main" val="1741063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Hashes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Checksum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see if a message was altered in transit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Cryptography / Signature </a:t>
            </a:r>
            <a:r>
              <a:rPr lang="mr-IN" dirty="0" smtClean="0"/>
              <a:t>–</a:t>
            </a:r>
            <a:r>
              <a:rPr lang="en-US" dirty="0" smtClean="0"/>
              <a:t> See if a message came from a trusted source</a:t>
            </a:r>
          </a:p>
          <a:p>
            <a:r>
              <a:rPr lang="en-US" dirty="0" smtClean="0"/>
              <a:t>Enable fast lookup of data</a:t>
            </a:r>
          </a:p>
          <a:p>
            <a:pPr lvl="1"/>
            <a:r>
              <a:rPr lang="en-US" dirty="0" smtClean="0"/>
              <a:t>Python dictionaries</a:t>
            </a:r>
          </a:p>
          <a:p>
            <a:pPr lvl="1"/>
            <a:r>
              <a:rPr lang="en-US" dirty="0" smtClean="0"/>
              <a:t>Database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47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lots of Random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</a:t>
            </a:r>
            <a:r>
              <a:rPr lang="en-US" b="1" dirty="0" smtClean="0"/>
              <a:t>repeat() </a:t>
            </a:r>
            <a:r>
              <a:rPr lang="en-US" dirty="0" smtClean="0"/>
              <a:t>to generate long strings (horizontal)</a:t>
            </a:r>
          </a:p>
          <a:p>
            <a:r>
              <a:rPr lang="en-US" dirty="0" smtClean="0"/>
              <a:t>We use </a:t>
            </a:r>
            <a:r>
              <a:rPr lang="en-US" b="1" dirty="0" err="1" smtClean="0"/>
              <a:t>generate_series</a:t>
            </a:r>
            <a:r>
              <a:rPr lang="en-US" b="1" dirty="0" smtClean="0"/>
              <a:t>() </a:t>
            </a:r>
            <a:r>
              <a:rPr lang="en-US" dirty="0" smtClean="0"/>
              <a:t>to generate lots of rows (vertical)</a:t>
            </a:r>
          </a:p>
          <a:p>
            <a:pPr lvl="1"/>
            <a:r>
              <a:rPr lang="en-US" dirty="0" smtClean="0"/>
              <a:t>Like Python's range</a:t>
            </a:r>
          </a:p>
          <a:p>
            <a:r>
              <a:rPr lang="en-US" dirty="0" smtClean="0"/>
              <a:t>We use </a:t>
            </a:r>
            <a:r>
              <a:rPr lang="en-US" b="1" dirty="0" smtClean="0"/>
              <a:t>random() </a:t>
            </a:r>
            <a:r>
              <a:rPr lang="en-US" dirty="0" smtClean="0"/>
              <a:t>to make rows unique</a:t>
            </a:r>
          </a:p>
          <a:p>
            <a:pPr lvl="1"/>
            <a:r>
              <a:rPr lang="en-US" dirty="0" smtClean="0"/>
              <a:t>Floating point 0 &lt;= random() &lt;= 1.0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2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Deterministic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There can be no randomness </a:t>
            </a:r>
            <a:r>
              <a:rPr lang="mr-IN" dirty="0" smtClean="0"/>
              <a:t>–</a:t>
            </a:r>
            <a:r>
              <a:rPr lang="en-US" dirty="0" smtClean="0"/>
              <a:t> must get the same output for the same input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Uniform Distribution </a:t>
            </a:r>
            <a:r>
              <a:rPr lang="mr-IN" dirty="0" smtClean="0"/>
              <a:t>–</a:t>
            </a:r>
            <a:r>
              <a:rPr lang="en-US" dirty="0" smtClean="0"/>
              <a:t> Should have an equal chance of generating any value with the range of its outputs </a:t>
            </a:r>
            <a:r>
              <a:rPr lang="mr-IN" dirty="0" smtClean="0"/>
              <a:t>–</a:t>
            </a:r>
            <a:r>
              <a:rPr lang="en-US" dirty="0" smtClean="0"/>
              <a:t> values don't cluster or collide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Sensitive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Any change in input should provide a change in output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One-way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You should not be able to derive the input from the output (cannot reverse)</a:t>
            </a:r>
          </a:p>
        </p:txBody>
      </p:sp>
    </p:spTree>
    <p:extLst>
      <p:ext uri="{BB962C8B-B14F-4D97-AF65-F5344CB8AC3E}">
        <p14:creationId xmlns:p14="http://schemas.microsoft.com/office/powerpoint/2010/main" val="99034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Special Math for Hash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195962"/>
          </a:xfrm>
        </p:spPr>
        <p:txBody>
          <a:bodyPr/>
          <a:lstStyle/>
          <a:p>
            <a:r>
              <a:rPr lang="en-US" dirty="0" smtClean="0"/>
              <a:t>Bitwise operators</a:t>
            </a:r>
          </a:p>
          <a:p>
            <a:pPr lvl="1"/>
            <a:r>
              <a:rPr lang="en-US" dirty="0" smtClean="0"/>
              <a:t>&lt;&lt; left shift</a:t>
            </a:r>
          </a:p>
          <a:p>
            <a:pPr lvl="1"/>
            <a:r>
              <a:rPr lang="en-US" dirty="0" smtClean="0"/>
              <a:t>^ Exclusive or</a:t>
            </a:r>
          </a:p>
          <a:p>
            <a:pPr lvl="1"/>
            <a:r>
              <a:rPr lang="en-US" dirty="0" smtClean="0"/>
              <a:t>&amp; And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3840" y="3447002"/>
            <a:ext cx="50097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is-I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15</a:t>
            </a:r>
            <a:endParaRPr lang="is-I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&lt;&lt;1'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&lt;&lt;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5506" y="3724001"/>
            <a:ext cx="32528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python3 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hashmath.py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cs-CZ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cs-CZ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15 00001111</a:t>
            </a:r>
          </a:p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 72 01001000</a:t>
            </a:r>
          </a:p>
          <a:p>
            <a:r>
              <a:rPr lang="de-DE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01000111</a:t>
            </a:r>
          </a:p>
          <a:p>
            <a:r>
              <a:rPr lang="de-DE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00001000</a:t>
            </a:r>
          </a:p>
          <a:p>
            <a:r>
              <a:rPr lang="cs-CZ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cs-CZ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&lt;&lt;1 </a:t>
            </a:r>
            <a:r>
              <a:rPr lang="cs-CZ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00011110</a:t>
            </a:r>
            <a:endParaRPr lang="cs-CZ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60620" y="2106012"/>
            <a:ext cx="513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www.pg4e.com/code/</a:t>
            </a:r>
            <a:r>
              <a:rPr lang="en-US" dirty="0" err="1" smtClean="0">
                <a:latin typeface="Verdana" charset="0"/>
                <a:ea typeface="Verdana" charset="0"/>
                <a:cs typeface="Verdana" charset="0"/>
              </a:rPr>
              <a:t>hashmath.py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5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164" y="703975"/>
            <a:ext cx="59859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txt = input("Enter a string: ")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if len(txt) &lt; 1: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break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is-IS" sz="1600" b="1" dirty="0">
                <a:latin typeface="Courier" charset="0"/>
                <a:ea typeface="Courier" charset="0"/>
                <a:cs typeface="Courier" charset="0"/>
              </a:rPr>
            </a:b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hv = 0;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for let in txt:</a:t>
            </a:r>
          </a:p>
          <a:p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        hv = ((hv &lt;&lt; 1) ^ ord(let)) &amp; 0xffffff;</a:t>
            </a:r>
          </a:p>
          <a:p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if ( hv &lt; 2000 ) :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print(let,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              format(ord(let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), '08b'), </a:t>
            </a: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              format(hv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,'16b'),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 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format(ord(let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), '03d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'), hv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print(format(hv, '08x'), hv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4096" y="367798"/>
            <a:ext cx="4339650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is-IS" sz="1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python3 simplehash.py</a:t>
            </a:r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01001000          1001000 072 72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         11110101 101 245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110000110 108 390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1101100000 108 864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11010101111 111 1711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000006af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1711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01101000          1101000 104 104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         10110101 101 181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100000110 108 262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1001100000 108 608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10010101111 111 1199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000004af 1199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ehllo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          1100101 101 101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01101000         10100010 104 162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100101000 108 296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1000111100 108 572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10000010111 111 1047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00000417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1047</a:t>
            </a:r>
          </a:p>
          <a:p>
            <a:endParaRPr lang="en-US" sz="15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7164" y="5476546"/>
            <a:ext cx="529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https://www.pg4e.com/code/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simplehash.py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89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Science/Math of Hashing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Designing Hash Computations is serious work</a:t>
            </a:r>
          </a:p>
          <a:p>
            <a:r>
              <a:rPr lang="en-US" sz="3200" dirty="0" smtClean="0"/>
              <a:t>National Institute of Standards and Technology (NIST) runs multi-year "competitions" when new hashing algorithms are needed</a:t>
            </a:r>
          </a:p>
          <a:p>
            <a:r>
              <a:rPr lang="en-US" sz="3200" dirty="0" smtClean="0"/>
              <a:t>Sometimes algorithms have flaws that are detected years later and we deprecate them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3887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"Classic" Hash - MD5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6759388" cy="4733318"/>
          </a:xfrm>
        </p:spPr>
        <p:txBody>
          <a:bodyPr>
            <a:normAutofit/>
          </a:bodyPr>
          <a:lstStyle/>
          <a:p>
            <a:r>
              <a:rPr lang="en-US" dirty="0" smtClean="0"/>
              <a:t>128 bit hash</a:t>
            </a:r>
          </a:p>
          <a:p>
            <a:r>
              <a:rPr lang="en-US" dirty="0" smtClean="0"/>
              <a:t>Widely implemented</a:t>
            </a:r>
          </a:p>
          <a:p>
            <a:r>
              <a:rPr lang="en-US" dirty="0" smtClean="0"/>
              <a:t>Broken for cryptography</a:t>
            </a:r>
          </a:p>
          <a:p>
            <a:pPr lvl="1"/>
            <a:r>
              <a:rPr lang="en-US" dirty="0" smtClean="0"/>
              <a:t>Can alter data in transit without breaking a signature</a:t>
            </a:r>
          </a:p>
          <a:p>
            <a:pPr lvl="1"/>
            <a:r>
              <a:rPr lang="en-US" dirty="0" smtClean="0"/>
              <a:t>Rainbow tables use forward computation and storage to reverse MD5 for short input strings (Password hashing)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92183" y="5261393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en.wikipedia.org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/wiki/MD5</a:t>
            </a:r>
          </a:p>
        </p:txBody>
      </p:sp>
      <p:pic>
        <p:nvPicPr>
          <p:cNvPr id="1026" name="Picture 2" descr="https://upload.wikimedia.org/wikipedia/commons/thumb/a/a5/MD5_algorithm.svg/300px-MD5_algorith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934" y="1192696"/>
            <a:ext cx="3519866" cy="387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98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SHA-256 </a:t>
            </a:r>
            <a:r>
              <a:rPr lang="mr-IN" dirty="0" smtClean="0"/>
              <a:t>–</a:t>
            </a:r>
            <a:r>
              <a:rPr lang="en-US" dirty="0" smtClean="0"/>
              <a:t> A Modern 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6275294" cy="4733318"/>
          </a:xfrm>
        </p:spPr>
        <p:txBody>
          <a:bodyPr/>
          <a:lstStyle/>
          <a:p>
            <a:r>
              <a:rPr lang="en-US" dirty="0" smtClean="0"/>
              <a:t>A family of related hashes called "SHA-2"</a:t>
            </a:r>
          </a:p>
          <a:p>
            <a:r>
              <a:rPr lang="en-US" dirty="0" smtClean="0"/>
              <a:t>Created in 2001</a:t>
            </a:r>
            <a:endParaRPr lang="en-US" dirty="0"/>
          </a:p>
        </p:txBody>
      </p:sp>
      <p:pic>
        <p:nvPicPr>
          <p:cNvPr id="2052" name="Picture 4" descr="https://upload.wikimedia.org/wikipedia/commons/thumb/7/7d/SHA-2.svg/400px-SHA-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59" y="1192697"/>
            <a:ext cx="4469082" cy="315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16486" y="3247581"/>
            <a:ext cx="95590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discuss=&gt; select md5('hello');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              md5                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----------------------------------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5d41402abc4b2a76b9719d911017c592</a:t>
            </a:r>
          </a:p>
          <a:p>
            <a:endParaRPr lang="is-I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=&gt; select sha256('hello');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                              sha256                               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--------------------------------------------------------------------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\x2cf24dba5fb0a30e26e83b2ac5b9e29e1b161e5c1fa7425e73043362938b9824</a:t>
            </a:r>
          </a:p>
        </p:txBody>
      </p:sp>
    </p:spTree>
    <p:extLst>
      <p:ext uri="{BB962C8B-B14F-4D97-AF65-F5344CB8AC3E}">
        <p14:creationId xmlns:p14="http://schemas.microsoft.com/office/powerpoint/2010/main" val="401908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Indexes and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92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Build a Web Crawler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616432"/>
          </a:xfrm>
        </p:spPr>
        <p:txBody>
          <a:bodyPr>
            <a:normAutofit/>
          </a:bodyPr>
          <a:lstStyle/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Retrieve a web page from our queue of web pages</a:t>
            </a:r>
          </a:p>
          <a:p>
            <a:pPr lvl="1"/>
            <a:r>
              <a:rPr lang="en-US" dirty="0" smtClean="0"/>
              <a:t>Store the web page and look for outgoing links</a:t>
            </a:r>
          </a:p>
          <a:p>
            <a:pPr lvl="1"/>
            <a:r>
              <a:rPr lang="en-US" dirty="0" smtClean="0"/>
              <a:t>Add the links </a:t>
            </a:r>
            <a:r>
              <a:rPr lang="en-US" dirty="0" smtClean="0">
                <a:solidFill>
                  <a:srgbClr val="0070C0"/>
                </a:solidFill>
              </a:rPr>
              <a:t>we have not already read </a:t>
            </a:r>
            <a:r>
              <a:rPr lang="en-US" dirty="0" smtClean="0"/>
              <a:t>to a queue</a:t>
            </a:r>
          </a:p>
          <a:p>
            <a:pPr lvl="1"/>
            <a:endParaRPr lang="en-US" dirty="0"/>
          </a:p>
          <a:p>
            <a:r>
              <a:rPr lang="en-US" dirty="0" smtClean="0"/>
              <a:t>This table will be large and we will look up </a:t>
            </a:r>
            <a:r>
              <a:rPr lang="en-US" dirty="0" err="1" smtClean="0"/>
              <a:t>urls</a:t>
            </a:r>
            <a:r>
              <a:rPr lang="en-US" smtClean="0"/>
              <a:t> quite often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45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530" y="707831"/>
            <a:ext cx="3810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cr1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3988" y="2877671"/>
            <a:ext cx="91454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insert into cr1(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discuss-&gt; select repeat('Neon', 1000) ||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(1,5000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ERROR:  value too long for type character varying(128)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 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683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530" y="707831"/>
            <a:ext cx="26949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cr2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6014" y="2185159"/>
            <a:ext cx="820769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insert into cr2 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discuss-&gt; select repeat('Neon', 1000) ||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(1,5000);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INSERT 0 5000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('cr2'),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          507904 |               0</a:t>
            </a:r>
          </a:p>
          <a:p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=&gt; create unique index cr2_unique on cr2 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CREATE INDEX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('cr2'),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          507904 |          450560</a:t>
            </a:r>
          </a:p>
        </p:txBody>
      </p:sp>
    </p:spTree>
    <p:extLst>
      <p:ext uri="{BB962C8B-B14F-4D97-AF65-F5344CB8AC3E}">
        <p14:creationId xmlns:p14="http://schemas.microsoft.com/office/powerpoint/2010/main" val="173144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88" y="578224"/>
            <a:ext cx="804258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random(), random(),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trunc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(random()*100);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random       |      random      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trunc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-------------------+-------------------+-------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0.192553216125816 | 0.751528221182525 |    91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=&gt; select repeat('Neon ', 5);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    repeat    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Neon Neon Neon Neon Neon 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(1,5);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1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2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3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4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5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06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39155" y="517724"/>
            <a:ext cx="87014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drop index cr2_unique;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DROP INDEX</a:t>
            </a:r>
          </a:p>
          <a:p>
            <a:endParaRPr lang="pl-PL" sz="16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pl-PL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pl-PL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index cr2_md5 on cr2 (md5(</a:t>
            </a:r>
            <a:r>
              <a:rPr lang="pl-PL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pl-PL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 INDEX</a:t>
            </a:r>
          </a:p>
          <a:p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('cr2'),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('cr2');</a:t>
            </a:r>
          </a:p>
          <a:p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507904 |          </a:t>
            </a:r>
            <a:r>
              <a:rPr lang="mr-IN" sz="16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311296</a:t>
            </a:r>
            <a:endParaRPr lang="en-US" sz="1600" b="1" dirty="0" smtClean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 select * from cr2 where url='lemons';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          QUERY PLAN                      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Seq Scan on cr2  (cost=0.00..124.50 rows=1 width=99)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Filter: (url = 'lemons'::text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is-IS" sz="1600" b="1" dirty="0">
                <a:latin typeface="Courier" charset="0"/>
                <a:ea typeface="Courier" charset="0"/>
                <a:cs typeface="Courier" charset="0"/>
              </a:rPr>
            </a:b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 select * from cr2 where md5(url)=md5('lemons');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                    QUERY PLAN                              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---------------------------------------------------------------------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Index Scan using cr2_md5 on cr2  (cost=0.28..8.30 rows=1 width=99)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Index Cond: (md5(url) = '238ad51a7f1d25d991e6b51879d6b66d'::text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9531" y="504277"/>
            <a:ext cx="927569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 analyze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* from cr2 where md5(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)=md5('lemons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Scan using cr2_md5 on cr2  (cost=0.28..8.30 rows=1 width=99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(actual time=0.118..0.118 rows=0 loops=1)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Index Cond: (md5(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= '238ad51a7f1d25d991e6b51879d6b66d'::text)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0.116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Execution Time: 0.142 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* from cr2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Scan on cr2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(cost=0.00..124.50 rows=1 width=99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(actual time=1.764..1.764 rows=0 loops=1)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Filter: 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'lemons'::text)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5000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0.067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Execution Time: 1.784 </a:t>
            </a:r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657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189" y="331313"/>
            <a:ext cx="32528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cr3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url_md5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3625" y="2220110"/>
            <a:ext cx="981230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insert into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cr3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discuss-&gt; select repeat('Neon', 1000) ||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(1,5000);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INSERT 0 5000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update cr3 set url_md5 = md5(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)::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UPDATE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5000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('cr3'),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('cr3');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         1097728 |         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368640</a:t>
            </a:r>
          </a:p>
          <a:p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explain analyze select * from cr3 where url_md5=md5('lemons')::uuid;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Index Scan using cr3_url_md5_key on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cr3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Index Cond: (url_md5 = '238ad51a-7f1d-25d9-91e6-b51879d6b66d'::uuid)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Planning Time: 0.110 ms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Execution Time: 0.030 ms</a:t>
            </a:r>
          </a:p>
          <a:p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633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7848" y="14070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cr2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No INDEX</a:t>
            </a: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Relation Size  </a:t>
            </a:r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507904 </a:t>
            </a:r>
          </a:p>
          <a:p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Size          0</a:t>
            </a:r>
          </a:p>
          <a:p>
            <a:endParaRPr lang="is-I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1.784 ms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3354" y="1407080"/>
            <a:ext cx="3079689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cr2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MD5 Index on </a:t>
            </a:r>
            <a:r>
              <a:rPr lang="en-US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Relation Size  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507904</a:t>
            </a:r>
            <a:endParaRPr lang="en-US" b="1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</a:t>
            </a:r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Size </a:t>
            </a:r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311296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SELECT        0.142ms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01001" y="14070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cr3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url_md5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Relation Size  1097728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Index Size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368640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 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0.030 ms</a:t>
            </a:r>
            <a:endParaRPr lang="is-I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Strategies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98494" y="5392271"/>
            <a:ext cx="906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speed is for </a:t>
            </a:r>
            <a:r>
              <a:rPr lang="en-US" i="1" dirty="0" smtClean="0"/>
              <a:t>exact match </a:t>
            </a:r>
            <a:r>
              <a:rPr lang="en-US" dirty="0" smtClean="0"/>
              <a:t>SELECT statements </a:t>
            </a:r>
            <a:r>
              <a:rPr lang="mr-IN" dirty="0" smtClean="0"/>
              <a:t>–</a:t>
            </a:r>
            <a:r>
              <a:rPr lang="en-US" dirty="0" smtClean="0"/>
              <a:t> like one might do for a logical key on a 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54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PostgreSQL Index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B-Tree </a:t>
            </a:r>
            <a:r>
              <a:rPr lang="mr-IN" dirty="0" smtClean="0"/>
              <a:t>–</a:t>
            </a:r>
            <a:r>
              <a:rPr lang="en-US" dirty="0" smtClean="0"/>
              <a:t> Maintains order </a:t>
            </a:r>
            <a:r>
              <a:rPr lang="mr-IN" dirty="0" smtClean="0"/>
              <a:t>–</a:t>
            </a:r>
            <a:r>
              <a:rPr lang="en-US" dirty="0" smtClean="0"/>
              <a:t> Usually preferred</a:t>
            </a:r>
          </a:p>
          <a:p>
            <a:pPr lvl="1"/>
            <a:r>
              <a:rPr lang="en-US" dirty="0" smtClean="0"/>
              <a:t>Helps on exact lookup, prefix lookup, &lt;, &gt;, range, sort</a:t>
            </a:r>
          </a:p>
          <a:p>
            <a:r>
              <a:rPr lang="en-US" dirty="0" smtClean="0"/>
              <a:t>HASH</a:t>
            </a:r>
          </a:p>
          <a:p>
            <a:pPr lvl="1"/>
            <a:r>
              <a:rPr lang="en-US" dirty="0" smtClean="0"/>
              <a:t>Smaller - helps only on exact lookup</a:t>
            </a:r>
          </a:p>
          <a:p>
            <a:pPr lvl="1"/>
            <a:r>
              <a:rPr lang="en-US" dirty="0" smtClean="0"/>
              <a:t>Not recommended before PostgreSQL 10</a:t>
            </a:r>
          </a:p>
        </p:txBody>
      </p:sp>
    </p:spTree>
    <p:extLst>
      <p:ext uri="{BB962C8B-B14F-4D97-AF65-F5344CB8AC3E}">
        <p14:creationId xmlns:p14="http://schemas.microsoft.com/office/powerpoint/2010/main" val="1845557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189" y="331313"/>
            <a:ext cx="6599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cr4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cr4_hash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cr4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hash 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6424" y="2825228"/>
            <a:ext cx="820769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('cr5'),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('cr5');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507904 |          </a:t>
            </a:r>
            <a:r>
              <a:rPr lang="mr-IN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278528</a:t>
            </a:r>
          </a:p>
          <a:p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(1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row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pl-PL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* from cr5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Bitmap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Heap Scan on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cr5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Recheck Cond: (</a:t>
            </a:r>
            <a:r>
              <a:rPr lang="en-US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'lemons'::text)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-&gt;  Bitmap Index Scan on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cr5_hash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Cond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'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'::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0.131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Execution Time: 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0.045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12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Versus B-Tree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43958" y="14791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cr3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url_md5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Relation Size  1097728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Index Size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368640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 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0.030 ms</a:t>
            </a:r>
            <a:endParaRPr lang="is-I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8656" y="5378828"/>
            <a:ext cx="816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speed is for </a:t>
            </a:r>
            <a:r>
              <a:rPr lang="en-US" i="1" dirty="0" smtClean="0"/>
              <a:t>exact match </a:t>
            </a:r>
            <a:r>
              <a:rPr lang="en-US" dirty="0" smtClean="0"/>
              <a:t>SELECT statements </a:t>
            </a:r>
            <a:r>
              <a:rPr lang="mr-IN" dirty="0" smtClean="0"/>
              <a:t>–</a:t>
            </a:r>
            <a:r>
              <a:rPr lang="en-US" dirty="0" smtClean="0"/>
              <a:t> also HASH index cannot be unique.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32935" y="14791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cr4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HASH (</a:t>
            </a:r>
            <a:r>
              <a:rPr lang="en-US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Relation Size   </a:t>
            </a:r>
            <a:r>
              <a:rPr lang="is-I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507904</a:t>
            </a:r>
            <a:endParaRPr lang="en-US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Index Size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is-I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278528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 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0.045 ms</a:t>
            </a:r>
            <a:endParaRPr lang="is-I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0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4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88" y="578224"/>
            <a:ext cx="84561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'https://sql4e.com/neon/' || 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discuss-&gt;  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trunc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(random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()*1000000) || repeat('Lemon', 5)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||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discuss-&gt;  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(1,5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                  ?column?                  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https://sql4e.com/neon/225845LemonLemonLemonLemonLemon1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https://sql4e.com/neon/679405LemonLemonLemonLemonLemon2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https://sql4e.com/neon/603925LemonLemonLemonLemonLemon3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https://sql4e.com/neon/917014LemonLemonLemonLemonLemon4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sql4e.com/neon/428156LemonLemonLemonLemonLemon5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157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96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Text 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Clause Operators</a:t>
            </a:r>
          </a:p>
          <a:p>
            <a:pPr lvl="1"/>
            <a:r>
              <a:rPr lang="en-US" dirty="0" smtClean="0"/>
              <a:t>LIKE / ILIKE / NOT LIKE / NOT ILIKE</a:t>
            </a:r>
          </a:p>
          <a:p>
            <a:pPr lvl="1"/>
            <a:r>
              <a:rPr lang="en-US" dirty="0" smtClean="0"/>
              <a:t>SIMILAR TO/ NOT SIMILAR TO (cover later as regular expressions)</a:t>
            </a:r>
          </a:p>
          <a:p>
            <a:pPr lvl="1"/>
            <a:r>
              <a:rPr lang="en-US" b="1" dirty="0" smtClean="0"/>
              <a:t>= &gt; &lt; &gt;= &lt;= BETWEEN IN</a:t>
            </a:r>
          </a:p>
          <a:p>
            <a:r>
              <a:rPr lang="en-US" dirty="0" smtClean="0"/>
              <a:t>Manipulate SELECT Results / WHERE clause</a:t>
            </a:r>
          </a:p>
          <a:p>
            <a:pPr lvl="1"/>
            <a:r>
              <a:rPr lang="en-US" dirty="0" smtClean="0"/>
              <a:t>lower(), upper()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163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65709" y="5436205"/>
            <a:ext cx="5695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/docs/11/functions-</a:t>
            </a:r>
            <a:r>
              <a:rPr lang="en-US" dirty="0" err="1"/>
              <a:t>string.html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09" y="330559"/>
            <a:ext cx="8706138" cy="489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74205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6706</TotalTime>
  <Words>2424</Words>
  <Application>Microsoft Macintosh PowerPoint</Application>
  <PresentationFormat>Widescreen</PresentationFormat>
  <Paragraphs>560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 Black</vt:lpstr>
      <vt:lpstr>Cabin</vt:lpstr>
      <vt:lpstr>Calibri</vt:lpstr>
      <vt:lpstr>Courier</vt:lpstr>
      <vt:lpstr>Courier New</vt:lpstr>
      <vt:lpstr>Mangal</vt:lpstr>
      <vt:lpstr>Verdana</vt:lpstr>
      <vt:lpstr>Verdana Regular</vt:lpstr>
      <vt:lpstr>Wingdings</vt:lpstr>
      <vt:lpstr>Arial</vt:lpstr>
      <vt:lpstr>verdana-degrees1</vt:lpstr>
      <vt:lpstr>Text in Databases  Charles Severance www.pg4e.com/lectures/04-Text.sql</vt:lpstr>
      <vt:lpstr>Generating Test Data</vt:lpstr>
      <vt:lpstr>Exploring performance</vt:lpstr>
      <vt:lpstr>Generating lots of Random Data</vt:lpstr>
      <vt:lpstr>PowerPoint Presentation</vt:lpstr>
      <vt:lpstr>PowerPoint Presentation</vt:lpstr>
      <vt:lpstr>Text Functions</vt:lpstr>
      <vt:lpstr>Many Text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 Sets https://www.py4e.com/lessons/network</vt:lpstr>
      <vt:lpstr>ASCII</vt:lpstr>
      <vt:lpstr>Representing Simple Strings</vt:lpstr>
      <vt:lpstr>PowerPoint Presentation</vt:lpstr>
      <vt:lpstr>Beyond 127…</vt:lpstr>
      <vt:lpstr>To be even more international</vt:lpstr>
      <vt:lpstr>Unicode – All Characters in One Set</vt:lpstr>
      <vt:lpstr>PowerPoint Presentation</vt:lpstr>
      <vt:lpstr>We can't afford 32 bit characters</vt:lpstr>
      <vt:lpstr>Space – the final frontier…</vt:lpstr>
      <vt:lpstr>UTF-8 In Transition</vt:lpstr>
      <vt:lpstr>UTF-8 Is Dominant</vt:lpstr>
      <vt:lpstr>PowerPoint Presentation</vt:lpstr>
      <vt:lpstr>PowerPoint Presentation</vt:lpstr>
      <vt:lpstr>Character Sets In Python https://www.py4e.com/lessons/network</vt:lpstr>
      <vt:lpstr>Python 3 and Unicode</vt:lpstr>
      <vt:lpstr>PowerPoint Presentation</vt:lpstr>
      <vt:lpstr>Opening a File</vt:lpstr>
      <vt:lpstr>Reading Network Data</vt:lpstr>
      <vt:lpstr>Database Data</vt:lpstr>
      <vt:lpstr>Inside Hashes</vt:lpstr>
      <vt:lpstr>PowerPoint Presentation</vt:lpstr>
      <vt:lpstr>Uses of Hashes</vt:lpstr>
      <vt:lpstr>Good Hash Functions</vt:lpstr>
      <vt:lpstr>Special Math for Hash Computation</vt:lpstr>
      <vt:lpstr>PowerPoint Presentation</vt:lpstr>
      <vt:lpstr>The Science/Math of Hashing</vt:lpstr>
      <vt:lpstr>The "Classic" Hash - MD5</vt:lpstr>
      <vt:lpstr>SHA-256 – A Modern Hash</vt:lpstr>
      <vt:lpstr>Indexes and Performance</vt:lpstr>
      <vt:lpstr>Lets Build a Web Crawler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Index Strategies</vt:lpstr>
      <vt:lpstr>PostgreSQL Index Types</vt:lpstr>
      <vt:lpstr>PowerPoint Presentation</vt:lpstr>
      <vt:lpstr>Hash Versus B-Tree</vt:lpstr>
      <vt:lpstr>Strings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161</cp:revision>
  <dcterms:created xsi:type="dcterms:W3CDTF">2019-03-20T19:59:17Z</dcterms:created>
  <dcterms:modified xsi:type="dcterms:W3CDTF">2019-06-28T14:03:47Z</dcterms:modified>
</cp:coreProperties>
</file>